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342" r:id="rId5"/>
    <p:sldId id="357" r:id="rId6"/>
    <p:sldId id="354" r:id="rId7"/>
    <p:sldId id="351" r:id="rId8"/>
    <p:sldId id="356" r:id="rId9"/>
    <p:sldId id="358" r:id="rId10"/>
    <p:sldId id="355" r:id="rId11"/>
    <p:sldId id="359" r:id="rId12"/>
    <p:sldId id="360" r:id="rId13"/>
    <p:sldId id="361" r:id="rId14"/>
    <p:sldId id="363" r:id="rId15"/>
    <p:sldId id="3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3AA55"/>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1" autoAdjust="0"/>
    <p:restoredTop sz="95646"/>
  </p:normalViewPr>
  <p:slideViewPr>
    <p:cSldViewPr snapToGrid="0" snapToObjects="1" showGuides="1">
      <p:cViewPr varScale="1">
        <p:scale>
          <a:sx n="117" d="100"/>
          <a:sy n="117" d="100"/>
        </p:scale>
        <p:origin x="208" y="32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8/29/24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dirty="0"/>
              <a:t>Decision Trees</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en-US" dirty="0"/>
              <a:t>Random forest</a:t>
            </a:r>
          </a:p>
          <a:p>
            <a:r>
              <a:rPr lang="en-US" dirty="0"/>
              <a:t>And friends</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r>
              <a:rPr lang="en-US" dirty="0"/>
              <a:t>By Marie</a:t>
            </a:r>
          </a:p>
          <a:p>
            <a:endParaRPr lang="en-US" dirty="0"/>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A9E78-6EF5-586D-8E35-ED63B7660810}"/>
              </a:ext>
            </a:extLst>
          </p:cNvPr>
          <p:cNvSpPr>
            <a:spLocks noGrp="1"/>
          </p:cNvSpPr>
          <p:nvPr>
            <p:ph type="title"/>
          </p:nvPr>
        </p:nvSpPr>
        <p:spPr/>
        <p:txBody>
          <a:bodyPr/>
          <a:lstStyle/>
          <a:p>
            <a:r>
              <a:rPr lang="en-US" dirty="0"/>
              <a:t>Why random forest is better.</a:t>
            </a:r>
          </a:p>
        </p:txBody>
      </p:sp>
      <p:sp>
        <p:nvSpPr>
          <p:cNvPr id="3" name="Text Placeholder 2">
            <a:extLst>
              <a:ext uri="{FF2B5EF4-FFF2-40B4-BE49-F238E27FC236}">
                <a16:creationId xmlns:a16="http://schemas.microsoft.com/office/drawing/2014/main" id="{08C1B1BE-D383-9B96-A34F-9BA21940D362}"/>
              </a:ext>
            </a:extLst>
          </p:cNvPr>
          <p:cNvSpPr>
            <a:spLocks noGrp="1"/>
          </p:cNvSpPr>
          <p:nvPr>
            <p:ph type="body" sz="quarter" idx="30"/>
          </p:nvPr>
        </p:nvSpPr>
        <p:spPr/>
        <p:txBody>
          <a:bodyPr/>
          <a:lstStyle/>
          <a:p>
            <a:r>
              <a:rPr lang="en-US" dirty="0"/>
              <a:t>Random forest is less likely to be overfit. </a:t>
            </a:r>
          </a:p>
          <a:p>
            <a:r>
              <a:rPr lang="en-US" dirty="0"/>
              <a:t>Random forest is more accurate.</a:t>
            </a:r>
          </a:p>
          <a:p>
            <a:r>
              <a:rPr lang="en-US" dirty="0"/>
              <a:t>Less likely to be affected by outliers</a:t>
            </a:r>
          </a:p>
          <a:p>
            <a:r>
              <a:rPr lang="en-US" dirty="0"/>
              <a:t>Trees have less depth and excess weight isn’t put on a single attribute.</a:t>
            </a:r>
          </a:p>
          <a:p>
            <a:r>
              <a:rPr lang="en-US" dirty="0">
                <a:solidFill>
                  <a:srgbClr val="FF0000"/>
                </a:solidFill>
              </a:rPr>
              <a:t>However, it is slower and harder to look at the data afterward.</a:t>
            </a:r>
          </a:p>
        </p:txBody>
      </p:sp>
      <p:sp>
        <p:nvSpPr>
          <p:cNvPr id="5" name="Footer Placeholder 4">
            <a:extLst>
              <a:ext uri="{FF2B5EF4-FFF2-40B4-BE49-F238E27FC236}">
                <a16:creationId xmlns:a16="http://schemas.microsoft.com/office/drawing/2014/main" id="{D0A67831-D523-F91D-5643-DEA06B34280F}"/>
              </a:ext>
            </a:extLst>
          </p:cNvPr>
          <p:cNvSpPr>
            <a:spLocks noGrp="1"/>
          </p:cNvSpPr>
          <p:nvPr>
            <p:ph type="ftr" sz="quarter" idx="11"/>
          </p:nvPr>
        </p:nvSpPr>
        <p:spPr/>
        <p:txBody>
          <a:bodyPr/>
          <a:lstStyle/>
          <a:p>
            <a:r>
              <a:rPr lang="en-US"/>
              <a:t>Scientific findings</a:t>
            </a:r>
            <a:endParaRPr lang="en-US" dirty="0"/>
          </a:p>
        </p:txBody>
      </p:sp>
      <p:sp>
        <p:nvSpPr>
          <p:cNvPr id="6" name="Slide Number Placeholder 5">
            <a:extLst>
              <a:ext uri="{FF2B5EF4-FFF2-40B4-BE49-F238E27FC236}">
                <a16:creationId xmlns:a16="http://schemas.microsoft.com/office/drawing/2014/main" id="{6F4C71E0-5F76-CC1A-6677-9D75219D90FD}"/>
              </a:ext>
            </a:extLst>
          </p:cNvPr>
          <p:cNvSpPr>
            <a:spLocks noGrp="1"/>
          </p:cNvSpPr>
          <p:nvPr>
            <p:ph type="sldNum" sz="quarter" idx="12"/>
          </p:nvPr>
        </p:nvSpPr>
        <p:spPr/>
        <p:txBody>
          <a:bodyPr/>
          <a:lstStyle/>
          <a:p>
            <a:fld id="{FE024F78-56A6-7740-B68D-8D4D026EDF3F}" type="slidenum">
              <a:rPr lang="en-US" smtClean="0"/>
              <a:pPr/>
              <a:t>10</a:t>
            </a:fld>
            <a:endParaRPr lang="en-US" dirty="0"/>
          </a:p>
        </p:txBody>
      </p:sp>
      <p:pic>
        <p:nvPicPr>
          <p:cNvPr id="1026" name="Picture 2" descr="Seeing the trees but not the forest (commentary)">
            <a:extLst>
              <a:ext uri="{FF2B5EF4-FFF2-40B4-BE49-F238E27FC236}">
                <a16:creationId xmlns:a16="http://schemas.microsoft.com/office/drawing/2014/main" id="{7E0AB2FA-E050-7D71-2020-B17E7B4F4A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7225" y="2014683"/>
            <a:ext cx="3692671" cy="245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999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A6DE-BA15-11E3-E06C-27FF8EE11117}"/>
              </a:ext>
            </a:extLst>
          </p:cNvPr>
          <p:cNvSpPr>
            <a:spLocks noGrp="1"/>
          </p:cNvSpPr>
          <p:nvPr>
            <p:ph type="title"/>
          </p:nvPr>
        </p:nvSpPr>
        <p:spPr/>
        <p:txBody>
          <a:bodyPr/>
          <a:lstStyle/>
          <a:p>
            <a:r>
              <a:rPr lang="en-US" dirty="0"/>
              <a:t>Random forest Vs neural nets</a:t>
            </a:r>
          </a:p>
        </p:txBody>
      </p:sp>
      <p:sp>
        <p:nvSpPr>
          <p:cNvPr id="3" name="Text Placeholder 2">
            <a:extLst>
              <a:ext uri="{FF2B5EF4-FFF2-40B4-BE49-F238E27FC236}">
                <a16:creationId xmlns:a16="http://schemas.microsoft.com/office/drawing/2014/main" id="{3CDBFCFA-B66B-CDBC-2D76-D11D4C29C029}"/>
              </a:ext>
            </a:extLst>
          </p:cNvPr>
          <p:cNvSpPr>
            <a:spLocks noGrp="1"/>
          </p:cNvSpPr>
          <p:nvPr>
            <p:ph type="body" sz="quarter" idx="30"/>
          </p:nvPr>
        </p:nvSpPr>
        <p:spPr/>
        <p:txBody>
          <a:bodyPr/>
          <a:lstStyle/>
          <a:p>
            <a:r>
              <a:rPr lang="en-US" dirty="0"/>
              <a:t>Random forest can generally outperform  neural nets, especially when there is less data. NN only work with lots of data.</a:t>
            </a:r>
          </a:p>
          <a:p>
            <a:r>
              <a:rPr lang="en-US" dirty="0"/>
              <a:t>Random forest is also faster in many situations; however, you won’t see the same performance increase that you see in neural networks.</a:t>
            </a:r>
          </a:p>
        </p:txBody>
      </p:sp>
      <p:sp>
        <p:nvSpPr>
          <p:cNvPr id="5" name="Footer Placeholder 4">
            <a:extLst>
              <a:ext uri="{FF2B5EF4-FFF2-40B4-BE49-F238E27FC236}">
                <a16:creationId xmlns:a16="http://schemas.microsoft.com/office/drawing/2014/main" id="{1B06F38A-E05D-C66A-344B-CA859EB95378}"/>
              </a:ext>
            </a:extLst>
          </p:cNvPr>
          <p:cNvSpPr>
            <a:spLocks noGrp="1"/>
          </p:cNvSpPr>
          <p:nvPr>
            <p:ph type="ftr" sz="quarter" idx="11"/>
          </p:nvPr>
        </p:nvSpPr>
        <p:spPr/>
        <p:txBody>
          <a:bodyPr/>
          <a:lstStyle/>
          <a:p>
            <a:r>
              <a:rPr lang="en-US"/>
              <a:t>Scientific findings</a:t>
            </a:r>
            <a:endParaRPr lang="en-US" dirty="0"/>
          </a:p>
        </p:txBody>
      </p:sp>
      <p:sp>
        <p:nvSpPr>
          <p:cNvPr id="6" name="Slide Number Placeholder 5">
            <a:extLst>
              <a:ext uri="{FF2B5EF4-FFF2-40B4-BE49-F238E27FC236}">
                <a16:creationId xmlns:a16="http://schemas.microsoft.com/office/drawing/2014/main" id="{36F7519B-7747-2DA1-BB94-902309153271}"/>
              </a:ext>
            </a:extLst>
          </p:cNvPr>
          <p:cNvSpPr>
            <a:spLocks noGrp="1"/>
          </p:cNvSpPr>
          <p:nvPr>
            <p:ph type="sldNum" sz="quarter" idx="12"/>
          </p:nvPr>
        </p:nvSpPr>
        <p:spPr/>
        <p:txBody>
          <a:bodyPr/>
          <a:lstStyle/>
          <a:p>
            <a:fld id="{FE024F78-56A6-7740-B68D-8D4D026EDF3F}" type="slidenum">
              <a:rPr lang="en-US" smtClean="0"/>
              <a:pPr/>
              <a:t>11</a:t>
            </a:fld>
            <a:endParaRPr lang="en-US" dirty="0"/>
          </a:p>
        </p:txBody>
      </p:sp>
    </p:spTree>
    <p:extLst>
      <p:ext uri="{BB962C8B-B14F-4D97-AF65-F5344CB8AC3E}">
        <p14:creationId xmlns:p14="http://schemas.microsoft.com/office/powerpoint/2010/main" val="1591833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4579D-DF13-249E-29CB-A37D586B9F82}"/>
              </a:ext>
            </a:extLst>
          </p:cNvPr>
          <p:cNvSpPr>
            <a:spLocks noGrp="1"/>
          </p:cNvSpPr>
          <p:nvPr>
            <p:ph type="title"/>
          </p:nvPr>
        </p:nvSpPr>
        <p:spPr>
          <a:xfrm>
            <a:off x="742949" y="2574925"/>
            <a:ext cx="10515601" cy="1325563"/>
          </a:xfrm>
        </p:spPr>
        <p:txBody>
          <a:bodyPr/>
          <a:lstStyle/>
          <a:p>
            <a:r>
              <a:rPr lang="en-US" dirty="0">
                <a:solidFill>
                  <a:schemeClr val="accent4">
                    <a:lumMod val="60000"/>
                    <a:lumOff val="40000"/>
                  </a:schemeClr>
                </a:solidFill>
              </a:rPr>
              <a:t>Basically, if you're doing classification and you don’t have tons of data.</a:t>
            </a:r>
            <a:br>
              <a:rPr lang="en-US" dirty="0">
                <a:solidFill>
                  <a:schemeClr val="accent4">
                    <a:lumMod val="60000"/>
                    <a:lumOff val="40000"/>
                  </a:schemeClr>
                </a:solidFill>
              </a:rPr>
            </a:br>
            <a:r>
              <a:rPr lang="en-US" dirty="0">
                <a:solidFill>
                  <a:schemeClr val="accent4">
                    <a:lumMod val="60000"/>
                    <a:lumOff val="40000"/>
                  </a:schemeClr>
                </a:solidFill>
              </a:rPr>
              <a:t>Use random forest</a:t>
            </a:r>
            <a:br>
              <a:rPr lang="en-US" dirty="0">
                <a:solidFill>
                  <a:schemeClr val="accent4">
                    <a:lumMod val="60000"/>
                    <a:lumOff val="40000"/>
                  </a:schemeClr>
                </a:solidFill>
              </a:rPr>
            </a:br>
            <a:r>
              <a:rPr lang="en-US" dirty="0">
                <a:solidFill>
                  <a:schemeClr val="accent4">
                    <a:lumMod val="60000"/>
                    <a:lumOff val="40000"/>
                  </a:schemeClr>
                </a:solidFill>
              </a:rPr>
              <a:t>If you’re using a decision tree anyway, use random forest</a:t>
            </a:r>
            <a:endParaRPr lang="en-US" dirty="0"/>
          </a:p>
        </p:txBody>
      </p:sp>
      <p:sp>
        <p:nvSpPr>
          <p:cNvPr id="7" name="Footer Placeholder 6">
            <a:extLst>
              <a:ext uri="{FF2B5EF4-FFF2-40B4-BE49-F238E27FC236}">
                <a16:creationId xmlns:a16="http://schemas.microsoft.com/office/drawing/2014/main" id="{E73B97B3-B64D-B4EE-07C9-EA67B5FBE697}"/>
              </a:ext>
            </a:extLst>
          </p:cNvPr>
          <p:cNvSpPr>
            <a:spLocks noGrp="1"/>
          </p:cNvSpPr>
          <p:nvPr>
            <p:ph type="ftr" sz="quarter" idx="11"/>
          </p:nvPr>
        </p:nvSpPr>
        <p:spPr/>
        <p:txBody>
          <a:bodyPr/>
          <a:lstStyle/>
          <a:p>
            <a:r>
              <a:rPr lang="en-US"/>
              <a:t>Scientific findings</a:t>
            </a:r>
            <a:endParaRPr lang="en-US" dirty="0"/>
          </a:p>
        </p:txBody>
      </p:sp>
      <p:sp>
        <p:nvSpPr>
          <p:cNvPr id="8" name="Slide Number Placeholder 7">
            <a:extLst>
              <a:ext uri="{FF2B5EF4-FFF2-40B4-BE49-F238E27FC236}">
                <a16:creationId xmlns:a16="http://schemas.microsoft.com/office/drawing/2014/main" id="{57E8E6AE-AE18-EB28-3949-86F458C5D822}"/>
              </a:ext>
            </a:extLst>
          </p:cNvPr>
          <p:cNvSpPr>
            <a:spLocks noGrp="1"/>
          </p:cNvSpPr>
          <p:nvPr>
            <p:ph type="sldNum" sz="quarter" idx="12"/>
          </p:nvPr>
        </p:nvSpPr>
        <p:spPr/>
        <p:txBody>
          <a:bodyPr/>
          <a:lstStyle/>
          <a:p>
            <a:fld id="{FE024F78-56A6-7740-B68D-8D4D026EDF3F}" type="slidenum">
              <a:rPr lang="en-US" smtClean="0"/>
              <a:pPr/>
              <a:t>12</a:t>
            </a:fld>
            <a:endParaRPr lang="en-US" dirty="0"/>
          </a:p>
        </p:txBody>
      </p:sp>
    </p:spTree>
    <p:extLst>
      <p:ext uri="{BB962C8B-B14F-4D97-AF65-F5344CB8AC3E}">
        <p14:creationId xmlns:p14="http://schemas.microsoft.com/office/powerpoint/2010/main" val="3152983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FD16-E752-8626-71B8-C917755248E4}"/>
              </a:ext>
            </a:extLst>
          </p:cNvPr>
          <p:cNvSpPr>
            <a:spLocks noGrp="1"/>
          </p:cNvSpPr>
          <p:nvPr>
            <p:ph type="title"/>
          </p:nvPr>
        </p:nvSpPr>
        <p:spPr/>
        <p:txBody>
          <a:bodyPr/>
          <a:lstStyle/>
          <a:p>
            <a:r>
              <a:rPr lang="en-US" dirty="0"/>
              <a:t>A Tree and its parts</a:t>
            </a:r>
          </a:p>
        </p:txBody>
      </p:sp>
      <p:sp>
        <p:nvSpPr>
          <p:cNvPr id="3" name="Text Placeholder 2">
            <a:extLst>
              <a:ext uri="{FF2B5EF4-FFF2-40B4-BE49-F238E27FC236}">
                <a16:creationId xmlns:a16="http://schemas.microsoft.com/office/drawing/2014/main" id="{80321885-260C-1DA5-C0DA-5851F1E602BD}"/>
              </a:ext>
            </a:extLst>
          </p:cNvPr>
          <p:cNvSpPr>
            <a:spLocks noGrp="1"/>
          </p:cNvSpPr>
          <p:nvPr>
            <p:ph type="body" sz="quarter" idx="13"/>
          </p:nvPr>
        </p:nvSpPr>
        <p:spPr>
          <a:xfrm>
            <a:off x="307829" y="3278241"/>
            <a:ext cx="3767257" cy="2616883"/>
          </a:xfrm>
        </p:spPr>
        <p:txBody>
          <a:bodyPr/>
          <a:lstStyle/>
          <a:p>
            <a:r>
              <a:rPr lang="en-US" dirty="0"/>
              <a:t>The root node will have all the records</a:t>
            </a:r>
          </a:p>
          <a:p>
            <a:endParaRPr lang="en-US" dirty="0"/>
          </a:p>
          <a:p>
            <a:r>
              <a:rPr lang="en-US" dirty="0"/>
              <a:t>The internal nodes have a portion of the records</a:t>
            </a:r>
          </a:p>
          <a:p>
            <a:endParaRPr lang="en-US" dirty="0"/>
          </a:p>
          <a:p>
            <a:r>
              <a:rPr lang="en-US" dirty="0"/>
              <a:t>The leaf nodes are the final classification, or decision in the tree. In theory all the data in the leaf node should be the same</a:t>
            </a:r>
          </a:p>
        </p:txBody>
      </p:sp>
      <p:sp>
        <p:nvSpPr>
          <p:cNvPr id="5" name="Slide Number Placeholder 4">
            <a:extLst>
              <a:ext uri="{FF2B5EF4-FFF2-40B4-BE49-F238E27FC236}">
                <a16:creationId xmlns:a16="http://schemas.microsoft.com/office/drawing/2014/main" id="{0394026B-68D1-8940-7B4D-AD94D73B8762}"/>
              </a:ext>
            </a:extLst>
          </p:cNvPr>
          <p:cNvSpPr>
            <a:spLocks noGrp="1"/>
          </p:cNvSpPr>
          <p:nvPr>
            <p:ph type="sldNum" sz="quarter" idx="12"/>
          </p:nvPr>
        </p:nvSpPr>
        <p:spPr/>
        <p:txBody>
          <a:bodyPr/>
          <a:lstStyle/>
          <a:p>
            <a:fld id="{FE024F78-56A6-7740-B68D-8D4D026EDF3F}" type="slidenum">
              <a:rPr lang="en-US" smtClean="0"/>
              <a:pPr/>
              <a:t>2</a:t>
            </a:fld>
            <a:endParaRPr lang="en-US" dirty="0"/>
          </a:p>
        </p:txBody>
      </p:sp>
      <p:pic>
        <p:nvPicPr>
          <p:cNvPr id="4098" name="Picture 2" descr="Model of a decision tree">
            <a:extLst>
              <a:ext uri="{FF2B5EF4-FFF2-40B4-BE49-F238E27FC236}">
                <a16:creationId xmlns:a16="http://schemas.microsoft.com/office/drawing/2014/main" id="{2A8BE3FE-78A6-FFE1-3F6E-63E5A9FE7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6547" y="2044638"/>
            <a:ext cx="6717624" cy="3784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535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1A9E3-391E-DA42-912A-6184C11D6AD8}"/>
              </a:ext>
            </a:extLst>
          </p:cNvPr>
          <p:cNvSpPr>
            <a:spLocks noGrp="1"/>
          </p:cNvSpPr>
          <p:nvPr>
            <p:ph type="title"/>
          </p:nvPr>
        </p:nvSpPr>
        <p:spPr/>
        <p:txBody>
          <a:bodyPr/>
          <a:lstStyle/>
          <a:p>
            <a:r>
              <a:rPr lang="en-US" dirty="0"/>
              <a:t>Decision trees are used in classification models:</a:t>
            </a:r>
          </a:p>
        </p:txBody>
      </p:sp>
      <p:sp>
        <p:nvSpPr>
          <p:cNvPr id="5" name="Slide Number Placeholder 4">
            <a:extLst>
              <a:ext uri="{FF2B5EF4-FFF2-40B4-BE49-F238E27FC236}">
                <a16:creationId xmlns:a16="http://schemas.microsoft.com/office/drawing/2014/main" id="{A2D52680-54AA-9136-E479-D102A028BF19}"/>
              </a:ext>
            </a:extLst>
          </p:cNvPr>
          <p:cNvSpPr>
            <a:spLocks noGrp="1"/>
          </p:cNvSpPr>
          <p:nvPr>
            <p:ph type="sldNum" sz="quarter" idx="12"/>
          </p:nvPr>
        </p:nvSpPr>
        <p:spPr/>
        <p:txBody>
          <a:bodyPr/>
          <a:lstStyle/>
          <a:p>
            <a:fld id="{FE024F78-56A6-7740-B68D-8D4D026EDF3F}" type="slidenum">
              <a:rPr lang="en-US" smtClean="0"/>
              <a:pPr/>
              <a:t>3</a:t>
            </a:fld>
            <a:endParaRPr lang="en-US" dirty="0"/>
          </a:p>
        </p:txBody>
      </p:sp>
      <p:pic>
        <p:nvPicPr>
          <p:cNvPr id="1028" name="Picture 4" descr="Decision Trees Explained With a Practical Example – Towards AI">
            <a:extLst>
              <a:ext uri="{FF2B5EF4-FFF2-40B4-BE49-F238E27FC236}">
                <a16:creationId xmlns:a16="http://schemas.microsoft.com/office/drawing/2014/main" id="{F15BE0CC-D8E9-6FA1-2B21-57B36A653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829" y="2503138"/>
            <a:ext cx="6676669" cy="41729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3251195-3E76-4831-6A5E-0A529C1C3FE0}"/>
              </a:ext>
            </a:extLst>
          </p:cNvPr>
          <p:cNvSpPr txBox="1"/>
          <p:nvPr/>
        </p:nvSpPr>
        <p:spPr>
          <a:xfrm>
            <a:off x="1905000" y="1795252"/>
            <a:ext cx="8934450" cy="400110"/>
          </a:xfrm>
          <a:prstGeom prst="rect">
            <a:avLst/>
          </a:prstGeom>
          <a:noFill/>
        </p:spPr>
        <p:txBody>
          <a:bodyPr wrap="square" rtlCol="0">
            <a:spAutoFit/>
          </a:bodyPr>
          <a:lstStyle/>
          <a:p>
            <a:r>
              <a:rPr lang="en-US" sz="2000" dirty="0">
                <a:solidFill>
                  <a:schemeClr val="bg1"/>
                </a:solidFill>
              </a:rPr>
              <a:t>Here is a very simple decision tree.</a:t>
            </a:r>
          </a:p>
        </p:txBody>
      </p:sp>
      <p:sp>
        <p:nvSpPr>
          <p:cNvPr id="8" name="TextBox 7">
            <a:extLst>
              <a:ext uri="{FF2B5EF4-FFF2-40B4-BE49-F238E27FC236}">
                <a16:creationId xmlns:a16="http://schemas.microsoft.com/office/drawing/2014/main" id="{6D2DB917-F9FB-41D5-AECB-3A805363710D}"/>
              </a:ext>
            </a:extLst>
          </p:cNvPr>
          <p:cNvSpPr txBox="1"/>
          <p:nvPr/>
        </p:nvSpPr>
        <p:spPr>
          <a:xfrm>
            <a:off x="7010044" y="2805671"/>
            <a:ext cx="4962525" cy="3785652"/>
          </a:xfrm>
          <a:prstGeom prst="rect">
            <a:avLst/>
          </a:prstGeom>
          <a:noFill/>
        </p:spPr>
        <p:txBody>
          <a:bodyPr wrap="square" rtlCol="0">
            <a:spAutoFit/>
          </a:bodyPr>
          <a:lstStyle/>
          <a:p>
            <a:r>
              <a:rPr lang="en-US" sz="2400" dirty="0">
                <a:solidFill>
                  <a:schemeClr val="bg1"/>
                </a:solidFill>
              </a:rPr>
              <a:t>If I give this model the parameters:</a:t>
            </a:r>
          </a:p>
          <a:p>
            <a:r>
              <a:rPr lang="en-US" sz="2400" dirty="0">
                <a:solidFill>
                  <a:schemeClr val="bg1"/>
                </a:solidFill>
              </a:rPr>
              <a:t>Type: Zebra Fish</a:t>
            </a:r>
          </a:p>
          <a:p>
            <a:r>
              <a:rPr lang="en-US" sz="2400" dirty="0">
                <a:solidFill>
                  <a:schemeClr val="bg1"/>
                </a:solidFill>
              </a:rPr>
              <a:t>Feathers: None</a:t>
            </a:r>
          </a:p>
          <a:p>
            <a:r>
              <a:rPr lang="en-US" sz="2400" dirty="0">
                <a:solidFill>
                  <a:schemeClr val="bg1"/>
                </a:solidFill>
              </a:rPr>
              <a:t>Finns: Yes</a:t>
            </a:r>
          </a:p>
          <a:p>
            <a:r>
              <a:rPr lang="en-US" sz="2400" dirty="0">
                <a:solidFill>
                  <a:schemeClr val="bg1"/>
                </a:solidFill>
              </a:rPr>
              <a:t>What will the model classify the creature as?</a:t>
            </a:r>
          </a:p>
          <a:p>
            <a:endParaRPr lang="en-US" sz="2400" dirty="0">
              <a:solidFill>
                <a:schemeClr val="bg1"/>
              </a:solidFill>
            </a:endParaRPr>
          </a:p>
          <a:p>
            <a:r>
              <a:rPr lang="en-US" sz="2400" dirty="0">
                <a:solidFill>
                  <a:schemeClr val="bg1"/>
                </a:solidFill>
              </a:rPr>
              <a:t>Is this correct?</a:t>
            </a:r>
          </a:p>
          <a:p>
            <a:r>
              <a:rPr lang="en-US" sz="2400" dirty="0">
                <a:solidFill>
                  <a:schemeClr val="bg1"/>
                </a:solidFill>
              </a:rPr>
              <a:t>What does that tell us about decision trees?</a:t>
            </a:r>
          </a:p>
        </p:txBody>
      </p:sp>
    </p:spTree>
    <p:extLst>
      <p:ext uri="{BB962C8B-B14F-4D97-AF65-F5344CB8AC3E}">
        <p14:creationId xmlns:p14="http://schemas.microsoft.com/office/powerpoint/2010/main" val="3612620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1003661" y="1052108"/>
            <a:ext cx="7244989" cy="1164882"/>
          </a:xfrm>
        </p:spPr>
        <p:txBody>
          <a:bodyPr/>
          <a:lstStyle/>
          <a:p>
            <a:r>
              <a:rPr lang="en-US" dirty="0"/>
              <a:t>What are decision trees?</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endParaRPr lang="en-US" dirty="0"/>
          </a:p>
          <a:p>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
        <p:nvSpPr>
          <p:cNvPr id="5" name="TextBox 4">
            <a:extLst>
              <a:ext uri="{FF2B5EF4-FFF2-40B4-BE49-F238E27FC236}">
                <a16:creationId xmlns:a16="http://schemas.microsoft.com/office/drawing/2014/main" id="{CD5C80FF-6781-2FD7-891B-EB48B718FB29}"/>
              </a:ext>
            </a:extLst>
          </p:cNvPr>
          <p:cNvSpPr txBox="1"/>
          <p:nvPr/>
        </p:nvSpPr>
        <p:spPr>
          <a:xfrm>
            <a:off x="914400" y="2828925"/>
            <a:ext cx="5810250" cy="3693319"/>
          </a:xfrm>
          <a:prstGeom prst="rect">
            <a:avLst/>
          </a:prstGeom>
          <a:noFill/>
        </p:spPr>
        <p:txBody>
          <a:bodyPr wrap="square" rtlCol="0">
            <a:spAutoFit/>
          </a:bodyPr>
          <a:lstStyle/>
          <a:p>
            <a:r>
              <a:rPr lang="en-US" dirty="0">
                <a:solidFill>
                  <a:schemeClr val="accent2">
                    <a:lumMod val="50000"/>
                  </a:schemeClr>
                </a:solidFill>
              </a:rPr>
              <a:t>Decision trees are supervised learning models that make guess based on attributes of your variables.</a:t>
            </a:r>
          </a:p>
          <a:p>
            <a:endParaRPr lang="en-US" dirty="0">
              <a:solidFill>
                <a:schemeClr val="accent2">
                  <a:lumMod val="50000"/>
                </a:schemeClr>
              </a:solidFill>
            </a:endParaRPr>
          </a:p>
          <a:p>
            <a:r>
              <a:rPr lang="en-US" dirty="0">
                <a:solidFill>
                  <a:schemeClr val="accent2">
                    <a:lumMod val="50000"/>
                  </a:schemeClr>
                </a:solidFill>
              </a:rPr>
              <a:t>The model will divide and </a:t>
            </a:r>
            <a:r>
              <a:rPr lang="en-US" dirty="0">
                <a:solidFill>
                  <a:srgbClr val="03AA55"/>
                </a:solidFill>
              </a:rPr>
              <a:t>conquer with a g</a:t>
            </a:r>
            <a:r>
              <a:rPr lang="en-US" b="0" i="0" dirty="0">
                <a:solidFill>
                  <a:srgbClr val="03AA55"/>
                </a:solidFill>
                <a:effectLst/>
              </a:rPr>
              <a:t>reedy search to identify the optimal split points within a tree. The model will continue to do this until there is mostly homogenous records in a single node. </a:t>
            </a:r>
          </a:p>
          <a:p>
            <a:endParaRPr lang="en-US" dirty="0">
              <a:solidFill>
                <a:srgbClr val="03AA55"/>
              </a:solidFill>
            </a:endParaRPr>
          </a:p>
          <a:p>
            <a:r>
              <a:rPr lang="en-US" dirty="0">
                <a:solidFill>
                  <a:srgbClr val="03AA55"/>
                </a:solidFill>
              </a:rPr>
              <a:t>The more internal nodes, the more likely you will end up with perfectly homogenous nodes, but this can lead to overfitting.</a:t>
            </a:r>
          </a:p>
          <a:p>
            <a:endParaRPr lang="en-US" dirty="0">
              <a:solidFill>
                <a:srgbClr val="03AA55"/>
              </a:solidFill>
            </a:endParaRPr>
          </a:p>
          <a:p>
            <a:r>
              <a:rPr lang="en-US" dirty="0">
                <a:solidFill>
                  <a:srgbClr val="03AA55"/>
                </a:solidFill>
              </a:rPr>
              <a:t>Small trees are better </a:t>
            </a:r>
          </a:p>
        </p:txBody>
      </p:sp>
      <p:sp>
        <p:nvSpPr>
          <p:cNvPr id="6" name="TextBox 5">
            <a:extLst>
              <a:ext uri="{FF2B5EF4-FFF2-40B4-BE49-F238E27FC236}">
                <a16:creationId xmlns:a16="http://schemas.microsoft.com/office/drawing/2014/main" id="{73E35335-7B97-9479-D0E2-6D8DFA52B213}"/>
              </a:ext>
            </a:extLst>
          </p:cNvPr>
          <p:cNvSpPr txBox="1"/>
          <p:nvPr/>
        </p:nvSpPr>
        <p:spPr>
          <a:xfrm>
            <a:off x="8667750" y="2182594"/>
            <a:ext cx="2917727" cy="646331"/>
          </a:xfrm>
          <a:prstGeom prst="rect">
            <a:avLst/>
          </a:prstGeom>
          <a:noFill/>
        </p:spPr>
        <p:txBody>
          <a:bodyPr wrap="square" rtlCol="0">
            <a:spAutoFit/>
          </a:bodyPr>
          <a:lstStyle/>
          <a:p>
            <a:r>
              <a:rPr lang="en-US" dirty="0">
                <a:solidFill>
                  <a:schemeClr val="bg1"/>
                </a:solidFill>
              </a:rPr>
              <a:t>In a cat and dog decision tree, there is no muffin.</a:t>
            </a:r>
          </a:p>
        </p:txBody>
      </p:sp>
      <p:pic>
        <p:nvPicPr>
          <p:cNvPr id="2050" name="Picture 2" descr="Chihuahua vs. Muffin">
            <a:extLst>
              <a:ext uri="{FF2B5EF4-FFF2-40B4-BE49-F238E27FC236}">
                <a16:creationId xmlns:a16="http://schemas.microsoft.com/office/drawing/2014/main" id="{BBB79257-B1C3-AA37-812F-9CAC77D6F2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5950" y="3088600"/>
            <a:ext cx="1771650"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031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9CFF4-0733-1B82-5D08-50C17B2B6E50}"/>
              </a:ext>
            </a:extLst>
          </p:cNvPr>
          <p:cNvSpPr>
            <a:spLocks noGrp="1"/>
          </p:cNvSpPr>
          <p:nvPr>
            <p:ph type="title"/>
          </p:nvPr>
        </p:nvSpPr>
        <p:spPr/>
        <p:txBody>
          <a:bodyPr/>
          <a:lstStyle/>
          <a:p>
            <a:r>
              <a:rPr lang="en-US" dirty="0"/>
              <a:t>How does a machine learning model make a decision tree?</a:t>
            </a:r>
          </a:p>
        </p:txBody>
      </p:sp>
      <p:sp>
        <p:nvSpPr>
          <p:cNvPr id="3" name="Text Placeholder 2">
            <a:extLst>
              <a:ext uri="{FF2B5EF4-FFF2-40B4-BE49-F238E27FC236}">
                <a16:creationId xmlns:a16="http://schemas.microsoft.com/office/drawing/2014/main" id="{CA757A3B-FFD8-F33F-3B48-B3A96076AA70}"/>
              </a:ext>
            </a:extLst>
          </p:cNvPr>
          <p:cNvSpPr>
            <a:spLocks noGrp="1"/>
          </p:cNvSpPr>
          <p:nvPr>
            <p:ph type="body" sz="quarter" idx="30"/>
          </p:nvPr>
        </p:nvSpPr>
        <p:spPr/>
        <p:txBody>
          <a:bodyPr/>
          <a:lstStyle/>
          <a:p>
            <a:r>
              <a:rPr lang="en-US" dirty="0"/>
              <a:t>Magic</a:t>
            </a:r>
          </a:p>
          <a:p>
            <a:r>
              <a:rPr lang="en-US" dirty="0"/>
              <a:t>Basically, it just keeps splitting the data until it gets node purity. Then when you give it your testing data, it runs the testing through the nodes, asking the data yes or no questions and then sending it on its way. </a:t>
            </a:r>
          </a:p>
        </p:txBody>
      </p:sp>
      <p:sp>
        <p:nvSpPr>
          <p:cNvPr id="5" name="Footer Placeholder 4">
            <a:extLst>
              <a:ext uri="{FF2B5EF4-FFF2-40B4-BE49-F238E27FC236}">
                <a16:creationId xmlns:a16="http://schemas.microsoft.com/office/drawing/2014/main" id="{CD0B2E92-7656-D07D-FF73-EDACC1E44FBE}"/>
              </a:ext>
            </a:extLst>
          </p:cNvPr>
          <p:cNvSpPr>
            <a:spLocks noGrp="1"/>
          </p:cNvSpPr>
          <p:nvPr>
            <p:ph type="ftr" sz="quarter" idx="11"/>
          </p:nvPr>
        </p:nvSpPr>
        <p:spPr/>
        <p:txBody>
          <a:bodyPr/>
          <a:lstStyle/>
          <a:p>
            <a:r>
              <a:rPr lang="en-US"/>
              <a:t>Scientific findings</a:t>
            </a:r>
            <a:endParaRPr lang="en-US" dirty="0"/>
          </a:p>
        </p:txBody>
      </p:sp>
      <p:sp>
        <p:nvSpPr>
          <p:cNvPr id="6" name="Slide Number Placeholder 5">
            <a:extLst>
              <a:ext uri="{FF2B5EF4-FFF2-40B4-BE49-F238E27FC236}">
                <a16:creationId xmlns:a16="http://schemas.microsoft.com/office/drawing/2014/main" id="{FC053126-905B-982C-1CD8-41026C5C82FE}"/>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737674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1FF3AC-B7EE-7A90-FA9F-EEF356F5E59C}"/>
              </a:ext>
            </a:extLst>
          </p:cNvPr>
          <p:cNvSpPr>
            <a:spLocks noGrp="1"/>
          </p:cNvSpPr>
          <p:nvPr>
            <p:ph type="title"/>
          </p:nvPr>
        </p:nvSpPr>
        <p:spPr>
          <a:xfrm>
            <a:off x="668376" y="450850"/>
            <a:ext cx="10515600" cy="1325563"/>
          </a:xfrm>
        </p:spPr>
        <p:txBody>
          <a:bodyPr/>
          <a:lstStyle/>
          <a:p>
            <a:r>
              <a:rPr lang="en-US" dirty="0"/>
              <a:t>Important things to define in decision trees? (You don’t technically have to do this)</a:t>
            </a:r>
          </a:p>
        </p:txBody>
      </p:sp>
      <p:sp>
        <p:nvSpPr>
          <p:cNvPr id="5" name="Slide Number Placeholder 4">
            <a:extLst>
              <a:ext uri="{FF2B5EF4-FFF2-40B4-BE49-F238E27FC236}">
                <a16:creationId xmlns:a16="http://schemas.microsoft.com/office/drawing/2014/main" id="{6115F791-1442-3031-1EBD-0FCFEFFD9493}"/>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
        <p:nvSpPr>
          <p:cNvPr id="6" name="Content Placeholder 5">
            <a:extLst>
              <a:ext uri="{FF2B5EF4-FFF2-40B4-BE49-F238E27FC236}">
                <a16:creationId xmlns:a16="http://schemas.microsoft.com/office/drawing/2014/main" id="{70317548-918A-81B6-9B9D-4BF191738BC2}"/>
              </a:ext>
            </a:extLst>
          </p:cNvPr>
          <p:cNvSpPr txBox="1">
            <a:spLocks noGrp="1"/>
          </p:cNvSpPr>
          <p:nvPr>
            <p:ph sz="quarter" idx="25"/>
          </p:nvPr>
        </p:nvSpPr>
        <p:spPr>
          <a:xfrm>
            <a:off x="425159" y="2285097"/>
            <a:ext cx="10493375" cy="4095480"/>
          </a:xfrm>
          <a:prstGeom prst="rect">
            <a:avLst/>
          </a:prstGeom>
          <a:noFill/>
        </p:spPr>
        <p:txBody>
          <a:bodyPr wrap="square" rtlCol="0">
            <a:spAutoFit/>
          </a:bodyPr>
          <a:lstStyle/>
          <a:p>
            <a:r>
              <a:rPr lang="en-US" dirty="0" err="1">
                <a:solidFill>
                  <a:schemeClr val="bg1"/>
                </a:solidFill>
              </a:rPr>
              <a:t>Max_depth</a:t>
            </a:r>
            <a:r>
              <a:rPr lang="en-US" dirty="0">
                <a:solidFill>
                  <a:schemeClr val="bg1"/>
                </a:solidFill>
              </a:rPr>
              <a:t>: how many internal nodes can the model use to try and reach pure leaves. (This should be small) The more internal nodes, the higher chance of over fitting.</a:t>
            </a:r>
          </a:p>
          <a:p>
            <a:endParaRPr lang="en-US" dirty="0">
              <a:solidFill>
                <a:schemeClr val="bg1"/>
              </a:solidFill>
            </a:endParaRPr>
          </a:p>
          <a:p>
            <a:r>
              <a:rPr lang="en-US" dirty="0" err="1">
                <a:solidFill>
                  <a:schemeClr val="bg1"/>
                </a:solidFill>
              </a:rPr>
              <a:t>Min_samples</a:t>
            </a:r>
            <a:r>
              <a:rPr lang="en-US" dirty="0">
                <a:solidFill>
                  <a:schemeClr val="bg1"/>
                </a:solidFill>
              </a:rPr>
              <a:t>: The  minimum number of samples needed to create a new node. This prevents overfitting due to outliers.</a:t>
            </a:r>
          </a:p>
          <a:p>
            <a:endParaRPr lang="en-US" dirty="0">
              <a:solidFill>
                <a:schemeClr val="bg1"/>
              </a:solidFill>
            </a:endParaRPr>
          </a:p>
          <a:p>
            <a:r>
              <a:rPr lang="en-US" dirty="0">
                <a:solidFill>
                  <a:schemeClr val="bg1"/>
                </a:solidFill>
              </a:rPr>
              <a:t>There are others, feel free to bring them up </a:t>
            </a:r>
          </a:p>
        </p:txBody>
      </p:sp>
    </p:spTree>
    <p:extLst>
      <p:ext uri="{BB962C8B-B14F-4D97-AF65-F5344CB8AC3E}">
        <p14:creationId xmlns:p14="http://schemas.microsoft.com/office/powerpoint/2010/main" val="2535352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611B4-DDAE-6FAE-2891-380E2E9A719F}"/>
              </a:ext>
            </a:extLst>
          </p:cNvPr>
          <p:cNvSpPr>
            <a:spLocks noGrp="1"/>
          </p:cNvSpPr>
          <p:nvPr>
            <p:ph type="title"/>
          </p:nvPr>
        </p:nvSpPr>
        <p:spPr/>
        <p:txBody>
          <a:bodyPr/>
          <a:lstStyle/>
          <a:p>
            <a:r>
              <a:rPr lang="en-US" dirty="0"/>
              <a:t>More decision trees.</a:t>
            </a:r>
            <a:br>
              <a:rPr lang="en-US" dirty="0"/>
            </a:br>
            <a:r>
              <a:rPr lang="en-US" dirty="0"/>
              <a:t>I’m sure you understand what they are by now.</a:t>
            </a:r>
          </a:p>
        </p:txBody>
      </p:sp>
      <p:sp>
        <p:nvSpPr>
          <p:cNvPr id="7" name="Footer Placeholder 6">
            <a:extLst>
              <a:ext uri="{FF2B5EF4-FFF2-40B4-BE49-F238E27FC236}">
                <a16:creationId xmlns:a16="http://schemas.microsoft.com/office/drawing/2014/main" id="{5034B128-0150-F45C-3A09-57D90B6A4114}"/>
              </a:ext>
            </a:extLst>
          </p:cNvPr>
          <p:cNvSpPr>
            <a:spLocks noGrp="1"/>
          </p:cNvSpPr>
          <p:nvPr>
            <p:ph type="ftr" sz="quarter" idx="11"/>
          </p:nvPr>
        </p:nvSpPr>
        <p:spPr>
          <a:xfrm>
            <a:off x="3449982" y="5530872"/>
            <a:ext cx="5286375" cy="347663"/>
          </a:xfrm>
        </p:spPr>
        <p:txBody>
          <a:bodyPr/>
          <a:lstStyle/>
          <a:p>
            <a:r>
              <a:rPr lang="en-US" sz="6600" dirty="0"/>
              <a:t>Questions?</a:t>
            </a:r>
          </a:p>
        </p:txBody>
      </p:sp>
      <p:sp>
        <p:nvSpPr>
          <p:cNvPr id="8" name="Slide Number Placeholder 7">
            <a:extLst>
              <a:ext uri="{FF2B5EF4-FFF2-40B4-BE49-F238E27FC236}">
                <a16:creationId xmlns:a16="http://schemas.microsoft.com/office/drawing/2014/main" id="{88B00320-01FC-7036-B67E-9B0422F5C9A8}"/>
              </a:ext>
            </a:extLst>
          </p:cNvPr>
          <p:cNvSpPr>
            <a:spLocks noGrp="1"/>
          </p:cNvSpPr>
          <p:nvPr>
            <p:ph type="sldNum" sz="quarter" idx="12"/>
          </p:nvPr>
        </p:nvSpPr>
        <p:spPr/>
        <p:txBody>
          <a:bodyPr/>
          <a:lstStyle/>
          <a:p>
            <a:fld id="{FE024F78-56A6-7740-B68D-8D4D026EDF3F}" type="slidenum">
              <a:rPr lang="en-US" smtClean="0"/>
              <a:pPr/>
              <a:t>7</a:t>
            </a:fld>
            <a:endParaRPr lang="en-US" dirty="0"/>
          </a:p>
        </p:txBody>
      </p:sp>
      <p:pic>
        <p:nvPicPr>
          <p:cNvPr id="3074" name="Picture 2" descr="Decision Tree Algorithms, Template, Best Practices">
            <a:extLst>
              <a:ext uri="{FF2B5EF4-FFF2-40B4-BE49-F238E27FC236}">
                <a16:creationId xmlns:a16="http://schemas.microsoft.com/office/drawing/2014/main" id="{42BFC764-23B0-3AF5-A484-12DF14E1A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924" y="2034783"/>
            <a:ext cx="3090058" cy="30900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ecision Trees for Classification: A Machine Learning Algorithm | Xoriant">
            <a:extLst>
              <a:ext uri="{FF2B5EF4-FFF2-40B4-BE49-F238E27FC236}">
                <a16:creationId xmlns:a16="http://schemas.microsoft.com/office/drawing/2014/main" id="{D6A52BE1-536A-1661-E0B4-40ECE17D9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9050" y="2272517"/>
            <a:ext cx="4155700" cy="258999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ecision Tree Starter Guide (Classification) - Machine Learning HD">
            <a:extLst>
              <a:ext uri="{FF2B5EF4-FFF2-40B4-BE49-F238E27FC236}">
                <a16:creationId xmlns:a16="http://schemas.microsoft.com/office/drawing/2014/main" id="{9ECADCD1-52E0-0846-E4A6-085F79554C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2951" y="2096719"/>
            <a:ext cx="3090058" cy="3198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055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7BABD2-255A-3380-6F7A-B3C251390F48}"/>
              </a:ext>
            </a:extLst>
          </p:cNvPr>
          <p:cNvSpPr>
            <a:spLocks noGrp="1"/>
          </p:cNvSpPr>
          <p:nvPr>
            <p:ph type="title"/>
          </p:nvPr>
        </p:nvSpPr>
        <p:spPr/>
        <p:txBody>
          <a:bodyPr/>
          <a:lstStyle/>
          <a:p>
            <a:r>
              <a:rPr lang="en-US" dirty="0"/>
              <a:t>What is Random forest?</a:t>
            </a:r>
          </a:p>
        </p:txBody>
      </p:sp>
      <p:sp>
        <p:nvSpPr>
          <p:cNvPr id="5" name="Slide Number Placeholder 4">
            <a:extLst>
              <a:ext uri="{FF2B5EF4-FFF2-40B4-BE49-F238E27FC236}">
                <a16:creationId xmlns:a16="http://schemas.microsoft.com/office/drawing/2014/main" id="{DB6C5475-A2BD-1AF6-1324-2DBD6AF0AA4C}"/>
              </a:ext>
            </a:extLst>
          </p:cNvPr>
          <p:cNvSpPr>
            <a:spLocks noGrp="1"/>
          </p:cNvSpPr>
          <p:nvPr>
            <p:ph type="sldNum" sz="quarter" idx="12"/>
          </p:nvPr>
        </p:nvSpPr>
        <p:spPr/>
        <p:txBody>
          <a:bodyPr/>
          <a:lstStyle/>
          <a:p>
            <a:fld id="{FE024F78-56A6-7740-B68D-8D4D026EDF3F}" type="slidenum">
              <a:rPr lang="en-US" smtClean="0"/>
              <a:pPr/>
              <a:t>8</a:t>
            </a:fld>
            <a:endParaRPr lang="en-US" dirty="0"/>
          </a:p>
        </p:txBody>
      </p:sp>
      <p:sp>
        <p:nvSpPr>
          <p:cNvPr id="6" name="TextBox 5">
            <a:extLst>
              <a:ext uri="{FF2B5EF4-FFF2-40B4-BE49-F238E27FC236}">
                <a16:creationId xmlns:a16="http://schemas.microsoft.com/office/drawing/2014/main" id="{8A73D139-6997-D80B-ADF5-711D32AE9DD6}"/>
              </a:ext>
            </a:extLst>
          </p:cNvPr>
          <p:cNvSpPr txBox="1"/>
          <p:nvPr/>
        </p:nvSpPr>
        <p:spPr>
          <a:xfrm>
            <a:off x="1163707" y="1690688"/>
            <a:ext cx="9348864" cy="4031873"/>
          </a:xfrm>
          <a:prstGeom prst="rect">
            <a:avLst/>
          </a:prstGeom>
          <a:noFill/>
        </p:spPr>
        <p:txBody>
          <a:bodyPr wrap="square" rtlCol="0">
            <a:spAutoFit/>
          </a:bodyPr>
          <a:lstStyle/>
          <a:p>
            <a:r>
              <a:rPr lang="en-US" sz="3200" dirty="0">
                <a:solidFill>
                  <a:srgbClr val="03AA55"/>
                </a:solidFill>
              </a:rPr>
              <a:t>Simply put, it is a bunch of decision trees put together. As many as you want.</a:t>
            </a:r>
          </a:p>
          <a:p>
            <a:endParaRPr lang="en-US" sz="3200" dirty="0">
              <a:solidFill>
                <a:srgbClr val="03AA55"/>
              </a:solidFill>
            </a:endParaRPr>
          </a:p>
          <a:p>
            <a:r>
              <a:rPr lang="en-US" sz="3200" dirty="0">
                <a:solidFill>
                  <a:schemeClr val="accent3"/>
                </a:solidFill>
              </a:rPr>
              <a:t>Random forest is different from standard decision trees as it doesn’t calculate the ‘best’ ways to split the data into nodes, it just randomly picks several features and builds decision trees, then averages the results.</a:t>
            </a:r>
          </a:p>
        </p:txBody>
      </p:sp>
    </p:spTree>
    <p:extLst>
      <p:ext uri="{BB962C8B-B14F-4D97-AF65-F5344CB8AC3E}">
        <p14:creationId xmlns:p14="http://schemas.microsoft.com/office/powerpoint/2010/main" val="919563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C3D75-03D9-5FDA-316C-6A465B2741B7}"/>
              </a:ext>
            </a:extLst>
          </p:cNvPr>
          <p:cNvSpPr>
            <a:spLocks noGrp="1"/>
          </p:cNvSpPr>
          <p:nvPr>
            <p:ph type="title"/>
          </p:nvPr>
        </p:nvSpPr>
        <p:spPr>
          <a:xfrm>
            <a:off x="0" y="0"/>
            <a:ext cx="3601854" cy="1199270"/>
          </a:xfrm>
        </p:spPr>
        <p:txBody>
          <a:bodyPr/>
          <a:lstStyle/>
          <a:p>
            <a:r>
              <a:rPr lang="en-US" dirty="0"/>
              <a:t>Example</a:t>
            </a:r>
          </a:p>
        </p:txBody>
      </p:sp>
      <p:sp>
        <p:nvSpPr>
          <p:cNvPr id="5" name="Footer Placeholder 4">
            <a:extLst>
              <a:ext uri="{FF2B5EF4-FFF2-40B4-BE49-F238E27FC236}">
                <a16:creationId xmlns:a16="http://schemas.microsoft.com/office/drawing/2014/main" id="{AB927F05-F541-2E08-C167-7DA76EBE3CC3}"/>
              </a:ext>
            </a:extLst>
          </p:cNvPr>
          <p:cNvSpPr>
            <a:spLocks noGrp="1"/>
          </p:cNvSpPr>
          <p:nvPr>
            <p:ph type="ftr" sz="quarter" idx="11"/>
          </p:nvPr>
        </p:nvSpPr>
        <p:spPr/>
        <p:txBody>
          <a:bodyPr/>
          <a:lstStyle/>
          <a:p>
            <a:r>
              <a:rPr lang="en-US"/>
              <a:t>Scientific findings</a:t>
            </a:r>
            <a:endParaRPr lang="en-US" dirty="0"/>
          </a:p>
        </p:txBody>
      </p:sp>
      <p:sp>
        <p:nvSpPr>
          <p:cNvPr id="6" name="Slide Number Placeholder 5">
            <a:extLst>
              <a:ext uri="{FF2B5EF4-FFF2-40B4-BE49-F238E27FC236}">
                <a16:creationId xmlns:a16="http://schemas.microsoft.com/office/drawing/2014/main" id="{2CC99745-BB32-2381-32F0-8EA928AF9C33}"/>
              </a:ext>
            </a:extLst>
          </p:cNvPr>
          <p:cNvSpPr>
            <a:spLocks noGrp="1"/>
          </p:cNvSpPr>
          <p:nvPr>
            <p:ph type="sldNum" sz="quarter" idx="12"/>
          </p:nvPr>
        </p:nvSpPr>
        <p:spPr/>
        <p:txBody>
          <a:bodyPr/>
          <a:lstStyle/>
          <a:p>
            <a:fld id="{FE024F78-56A6-7740-B68D-8D4D026EDF3F}" type="slidenum">
              <a:rPr lang="en-US" smtClean="0"/>
              <a:pPr/>
              <a:t>9</a:t>
            </a:fld>
            <a:endParaRPr lang="en-US" dirty="0"/>
          </a:p>
        </p:txBody>
      </p:sp>
      <p:pic>
        <p:nvPicPr>
          <p:cNvPr id="6146" name="Picture 2" descr="10 Decision Trees are Better Than 1 | by Shawhin Talebi | Towards Data  Science">
            <a:extLst>
              <a:ext uri="{FF2B5EF4-FFF2-40B4-BE49-F238E27FC236}">
                <a16:creationId xmlns:a16="http://schemas.microsoft.com/office/drawing/2014/main" id="{F8426925-667B-52DF-4902-45108A875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9137" y="1351712"/>
            <a:ext cx="8704440" cy="487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853164"/>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3.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61</TotalTime>
  <Words>600</Words>
  <Application>Microsoft Macintosh PowerPoint</Application>
  <PresentationFormat>Widescreen</PresentationFormat>
  <Paragraphs>71</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Arial Nova</vt:lpstr>
      <vt:lpstr>Biome</vt:lpstr>
      <vt:lpstr>Biome Light</vt:lpstr>
      <vt:lpstr>Calibri</vt:lpstr>
      <vt:lpstr>Segoe UI</vt:lpstr>
      <vt:lpstr>Office Theme</vt:lpstr>
      <vt:lpstr>Decision Trees</vt:lpstr>
      <vt:lpstr>A Tree and its parts</vt:lpstr>
      <vt:lpstr>Decision trees are used in classification models:</vt:lpstr>
      <vt:lpstr>What are decision trees?</vt:lpstr>
      <vt:lpstr>How does a machine learning model make a decision tree?</vt:lpstr>
      <vt:lpstr>Important things to define in decision trees? (You don’t technically have to do this)</vt:lpstr>
      <vt:lpstr>More decision trees. I’m sure you understand what they are by now.</vt:lpstr>
      <vt:lpstr>What is Random forest?</vt:lpstr>
      <vt:lpstr>Example</vt:lpstr>
      <vt:lpstr>Why random forest is better.</vt:lpstr>
      <vt:lpstr>Random forest Vs neural nets</vt:lpstr>
      <vt:lpstr>Basically, if you're doing classification and you don’t have tons of data. Use random forest If you’re using a decision tree anyway, use random forest</vt:lpstr>
    </vt:vector>
  </TitlesOfParts>
  <Company>Bellevue School District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Trees</dc:title>
  <dc:creator>Andken, Marie  (Student)</dc:creator>
  <cp:lastModifiedBy>Andken, Marie  (Student)</cp:lastModifiedBy>
  <cp:revision>4</cp:revision>
  <dcterms:created xsi:type="dcterms:W3CDTF">2023-11-01T21:20:49Z</dcterms:created>
  <dcterms:modified xsi:type="dcterms:W3CDTF">2024-08-29T23:18:30Z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